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1"/>
  </p:notesMasterIdLst>
  <p:sldIdLst>
    <p:sldId id="256" r:id="rId5"/>
    <p:sldId id="257" r:id="rId6"/>
    <p:sldId id="258" r:id="rId7"/>
    <p:sldId id="270" r:id="rId8"/>
    <p:sldId id="260" r:id="rId9"/>
    <p:sldId id="259" r:id="rId1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82" d="100"/>
          <a:sy n="82" d="100"/>
        </p:scale>
        <p:origin x="72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A8B6AE-C417-4637-A45F-14ED389F776C}" type="datetimeFigureOut">
              <a:rPr lang="nl-NL" smtClean="0"/>
              <a:t>27-9-2021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D50A2B-06E4-4DAF-B98F-73EC0051E4CE}" type="slidenum">
              <a:rPr lang="nl-NL" smtClean="0"/>
              <a:t>‹nr.›</a:t>
            </a:fld>
            <a:endParaRPr lang="nl-NL"/>
          </a:p>
        </p:txBody>
      </p:sp>
    </p:spTree>
    <p:extLst>
      <p:ext uri="{BB962C8B-B14F-4D97-AF65-F5344CB8AC3E}">
        <p14:creationId xmlns:p14="http://schemas.microsoft.com/office/powerpoint/2010/main" val="342074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3D50A2B-06E4-4DAF-B98F-73EC0051E4CE}" type="slidenum">
              <a:rPr lang="nl-NL" smtClean="0"/>
              <a:t>5</a:t>
            </a:fld>
            <a:endParaRPr lang="nl-NL"/>
          </a:p>
        </p:txBody>
      </p:sp>
    </p:spTree>
    <p:extLst>
      <p:ext uri="{BB962C8B-B14F-4D97-AF65-F5344CB8AC3E}">
        <p14:creationId xmlns:p14="http://schemas.microsoft.com/office/powerpoint/2010/main" val="2487934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de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555067FC-5F5D-497E-B22D-5E11F4C718CC}" type="datetimeFigureOut">
              <a:rPr lang="nl-NL" smtClean="0"/>
              <a:t>27-9-2021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034AF84-B533-44F1-8997-8481E846731F}" type="slidenum">
              <a:rPr lang="nl-NL" smtClean="0"/>
              <a:t>‹nr.›</a:t>
            </a:fld>
            <a:endParaRPr lang="nl-NL"/>
          </a:p>
        </p:txBody>
      </p:sp>
    </p:spTree>
    <p:extLst>
      <p:ext uri="{BB962C8B-B14F-4D97-AF65-F5344CB8AC3E}">
        <p14:creationId xmlns:p14="http://schemas.microsoft.com/office/powerpoint/2010/main" val="489713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555067FC-5F5D-497E-B22D-5E11F4C718CC}" type="datetimeFigureOut">
              <a:rPr lang="nl-NL" smtClean="0"/>
              <a:t>27-9-2021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034AF84-B533-44F1-8997-8481E846731F}" type="slidenum">
              <a:rPr lang="nl-NL" smtClean="0"/>
              <a:t>‹nr.›</a:t>
            </a:fld>
            <a:endParaRPr lang="nl-NL"/>
          </a:p>
        </p:txBody>
      </p:sp>
    </p:spTree>
    <p:extLst>
      <p:ext uri="{BB962C8B-B14F-4D97-AF65-F5344CB8AC3E}">
        <p14:creationId xmlns:p14="http://schemas.microsoft.com/office/powerpoint/2010/main" val="3850455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555067FC-5F5D-497E-B22D-5E11F4C718CC}" type="datetimeFigureOut">
              <a:rPr lang="nl-NL" smtClean="0"/>
              <a:t>27-9-2021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034AF84-B533-44F1-8997-8481E846731F}" type="slidenum">
              <a:rPr lang="nl-NL" smtClean="0"/>
              <a:t>‹nr.›</a:t>
            </a:fld>
            <a:endParaRPr lang="nl-N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727814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555067FC-5F5D-497E-B22D-5E11F4C718CC}" type="datetimeFigureOut">
              <a:rPr lang="nl-NL" smtClean="0"/>
              <a:t>27-9-2021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034AF84-B533-44F1-8997-8481E846731F}" type="slidenum">
              <a:rPr lang="nl-NL" smtClean="0"/>
              <a:t>‹nr.›</a:t>
            </a:fld>
            <a:endParaRPr lang="nl-NL"/>
          </a:p>
        </p:txBody>
      </p:sp>
    </p:spTree>
    <p:extLst>
      <p:ext uri="{BB962C8B-B14F-4D97-AF65-F5344CB8AC3E}">
        <p14:creationId xmlns:p14="http://schemas.microsoft.com/office/powerpoint/2010/main" val="1782103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555067FC-5F5D-497E-B22D-5E11F4C718CC}" type="datetimeFigureOut">
              <a:rPr lang="nl-NL" smtClean="0"/>
              <a:t>27-9-2021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034AF84-B533-44F1-8997-8481E846731F}" type="slidenum">
              <a:rPr lang="nl-NL" smtClean="0"/>
              <a:t>‹nr.›</a:t>
            </a:fld>
            <a:endParaRPr lang="nl-N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96320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de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 om de modelstijlen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555067FC-5F5D-497E-B22D-5E11F4C718CC}" type="datetimeFigureOut">
              <a:rPr lang="nl-NL" smtClean="0"/>
              <a:t>27-9-2021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034AF84-B533-44F1-8997-8481E846731F}" type="slidenum">
              <a:rPr lang="nl-NL" smtClean="0"/>
              <a:t>‹nr.›</a:t>
            </a:fld>
            <a:endParaRPr lang="nl-NL"/>
          </a:p>
        </p:txBody>
      </p:sp>
    </p:spTree>
    <p:extLst>
      <p:ext uri="{BB962C8B-B14F-4D97-AF65-F5344CB8AC3E}">
        <p14:creationId xmlns:p14="http://schemas.microsoft.com/office/powerpoint/2010/main" val="668800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55067FC-5F5D-497E-B22D-5E11F4C718CC}" type="datetimeFigureOut">
              <a:rPr lang="nl-NL" smtClean="0"/>
              <a:t>27-9-2021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034AF84-B533-44F1-8997-8481E846731F}" type="slidenum">
              <a:rPr lang="nl-NL" smtClean="0"/>
              <a:t>‹nr.›</a:t>
            </a:fld>
            <a:endParaRPr lang="nl-NL"/>
          </a:p>
        </p:txBody>
      </p:sp>
    </p:spTree>
    <p:extLst>
      <p:ext uri="{BB962C8B-B14F-4D97-AF65-F5344CB8AC3E}">
        <p14:creationId xmlns:p14="http://schemas.microsoft.com/office/powerpoint/2010/main" val="31101509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de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55067FC-5F5D-497E-B22D-5E11F4C718CC}" type="datetimeFigureOut">
              <a:rPr lang="nl-NL" smtClean="0"/>
              <a:t>27-9-2021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034AF84-B533-44F1-8997-8481E846731F}" type="slidenum">
              <a:rPr lang="nl-NL" smtClean="0"/>
              <a:t>‹nr.›</a:t>
            </a:fld>
            <a:endParaRPr lang="nl-NL"/>
          </a:p>
        </p:txBody>
      </p:sp>
    </p:spTree>
    <p:extLst>
      <p:ext uri="{BB962C8B-B14F-4D97-AF65-F5344CB8AC3E}">
        <p14:creationId xmlns:p14="http://schemas.microsoft.com/office/powerpoint/2010/main" val="3024705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55067FC-5F5D-497E-B22D-5E11F4C718CC}" type="datetimeFigureOut">
              <a:rPr lang="nl-NL" smtClean="0"/>
              <a:t>27-9-2021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034AF84-B533-44F1-8997-8481E846731F}" type="slidenum">
              <a:rPr lang="nl-NL" smtClean="0"/>
              <a:t>‹nr.›</a:t>
            </a:fld>
            <a:endParaRPr lang="nl-NL"/>
          </a:p>
        </p:txBody>
      </p:sp>
    </p:spTree>
    <p:extLst>
      <p:ext uri="{BB962C8B-B14F-4D97-AF65-F5344CB8AC3E}">
        <p14:creationId xmlns:p14="http://schemas.microsoft.com/office/powerpoint/2010/main" val="1543333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de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Date Placeholder 3"/>
          <p:cNvSpPr>
            <a:spLocks noGrp="1"/>
          </p:cNvSpPr>
          <p:nvPr>
            <p:ph type="dt" sz="half" idx="10"/>
          </p:nvPr>
        </p:nvSpPr>
        <p:spPr/>
        <p:txBody>
          <a:bodyPr/>
          <a:lstStyle/>
          <a:p>
            <a:fld id="{555067FC-5F5D-497E-B22D-5E11F4C718CC}" type="datetimeFigureOut">
              <a:rPr lang="nl-NL" smtClean="0"/>
              <a:t>27-9-2021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034AF84-B533-44F1-8997-8481E846731F}" type="slidenum">
              <a:rPr lang="nl-NL" smtClean="0"/>
              <a:t>‹nr.›</a:t>
            </a:fld>
            <a:endParaRPr lang="nl-NL"/>
          </a:p>
        </p:txBody>
      </p:sp>
    </p:spTree>
    <p:extLst>
      <p:ext uri="{BB962C8B-B14F-4D97-AF65-F5344CB8AC3E}">
        <p14:creationId xmlns:p14="http://schemas.microsoft.com/office/powerpoint/2010/main" val="2682996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555067FC-5F5D-497E-B22D-5E11F4C718CC}" type="datetimeFigureOut">
              <a:rPr lang="nl-NL" smtClean="0"/>
              <a:t>27-9-2021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8034AF84-B533-44F1-8997-8481E846731F}" type="slidenum">
              <a:rPr lang="nl-NL" smtClean="0"/>
              <a:t>‹nr.›</a:t>
            </a:fld>
            <a:endParaRPr lang="nl-NL"/>
          </a:p>
        </p:txBody>
      </p:sp>
    </p:spTree>
    <p:extLst>
      <p:ext uri="{BB962C8B-B14F-4D97-AF65-F5344CB8AC3E}">
        <p14:creationId xmlns:p14="http://schemas.microsoft.com/office/powerpoint/2010/main" val="1053969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55067FC-5F5D-497E-B22D-5E11F4C718CC}" type="datetimeFigureOut">
              <a:rPr lang="nl-NL" smtClean="0"/>
              <a:t>27-9-2021</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8034AF84-B533-44F1-8997-8481E846731F}" type="slidenum">
              <a:rPr lang="nl-NL" smtClean="0"/>
              <a:t>‹nr.›</a:t>
            </a:fld>
            <a:endParaRPr lang="nl-NL"/>
          </a:p>
        </p:txBody>
      </p:sp>
    </p:spTree>
    <p:extLst>
      <p:ext uri="{BB962C8B-B14F-4D97-AF65-F5344CB8AC3E}">
        <p14:creationId xmlns:p14="http://schemas.microsoft.com/office/powerpoint/2010/main" val="2477074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555067FC-5F5D-497E-B22D-5E11F4C718CC}" type="datetimeFigureOut">
              <a:rPr lang="nl-NL" smtClean="0"/>
              <a:t>27-9-2021</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8034AF84-B533-44F1-8997-8481E846731F}" type="slidenum">
              <a:rPr lang="nl-NL" smtClean="0"/>
              <a:t>‹nr.›</a:t>
            </a:fld>
            <a:endParaRPr lang="nl-NL"/>
          </a:p>
        </p:txBody>
      </p:sp>
    </p:spTree>
    <p:extLst>
      <p:ext uri="{BB962C8B-B14F-4D97-AF65-F5344CB8AC3E}">
        <p14:creationId xmlns:p14="http://schemas.microsoft.com/office/powerpoint/2010/main" val="606219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5067FC-5F5D-497E-B22D-5E11F4C718CC}" type="datetimeFigureOut">
              <a:rPr lang="nl-NL" smtClean="0"/>
              <a:t>27-9-2021</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8034AF84-B533-44F1-8997-8481E846731F}" type="slidenum">
              <a:rPr lang="nl-NL" smtClean="0"/>
              <a:t>‹nr.›</a:t>
            </a:fld>
            <a:endParaRPr lang="nl-NL"/>
          </a:p>
        </p:txBody>
      </p:sp>
    </p:spTree>
    <p:extLst>
      <p:ext uri="{BB962C8B-B14F-4D97-AF65-F5344CB8AC3E}">
        <p14:creationId xmlns:p14="http://schemas.microsoft.com/office/powerpoint/2010/main" val="4054015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de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 om de modelstijlen te bewerken</a:t>
            </a:r>
          </a:p>
        </p:txBody>
      </p:sp>
      <p:sp>
        <p:nvSpPr>
          <p:cNvPr id="5" name="Date Placeholder 4"/>
          <p:cNvSpPr>
            <a:spLocks noGrp="1"/>
          </p:cNvSpPr>
          <p:nvPr>
            <p:ph type="dt" sz="half" idx="10"/>
          </p:nvPr>
        </p:nvSpPr>
        <p:spPr/>
        <p:txBody>
          <a:bodyPr/>
          <a:lstStyle/>
          <a:p>
            <a:fld id="{555067FC-5F5D-497E-B22D-5E11F4C718CC}" type="datetimeFigureOut">
              <a:rPr lang="nl-NL" smtClean="0"/>
              <a:t>27-9-2021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8034AF84-B533-44F1-8997-8481E846731F}" type="slidenum">
              <a:rPr lang="nl-NL" smtClean="0"/>
              <a:t>‹nr.›</a:t>
            </a:fld>
            <a:endParaRPr lang="nl-NL"/>
          </a:p>
        </p:txBody>
      </p:sp>
    </p:spTree>
    <p:extLst>
      <p:ext uri="{BB962C8B-B14F-4D97-AF65-F5344CB8AC3E}">
        <p14:creationId xmlns:p14="http://schemas.microsoft.com/office/powerpoint/2010/main" val="3057873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de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555067FC-5F5D-497E-B22D-5E11F4C718CC}" type="datetimeFigureOut">
              <a:rPr lang="nl-NL" smtClean="0"/>
              <a:t>27-9-2021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8034AF84-B533-44F1-8997-8481E846731F}" type="slidenum">
              <a:rPr lang="nl-NL" smtClean="0"/>
              <a:t>‹nr.›</a:t>
            </a:fld>
            <a:endParaRPr lang="nl-NL"/>
          </a:p>
        </p:txBody>
      </p:sp>
    </p:spTree>
    <p:extLst>
      <p:ext uri="{BB962C8B-B14F-4D97-AF65-F5344CB8AC3E}">
        <p14:creationId xmlns:p14="http://schemas.microsoft.com/office/powerpoint/2010/main" val="3646791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de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55067FC-5F5D-497E-B22D-5E11F4C718CC}" type="datetimeFigureOut">
              <a:rPr lang="nl-NL" smtClean="0"/>
              <a:t>27-9-2021</a:t>
            </a:fld>
            <a:endParaRPr lang="nl-N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034AF84-B533-44F1-8997-8481E846731F}" type="slidenum">
              <a:rPr lang="nl-NL" smtClean="0"/>
              <a:t>‹nr.›</a:t>
            </a:fld>
            <a:endParaRPr lang="nl-NL"/>
          </a:p>
        </p:txBody>
      </p:sp>
    </p:spTree>
    <p:extLst>
      <p:ext uri="{BB962C8B-B14F-4D97-AF65-F5344CB8AC3E}">
        <p14:creationId xmlns:p14="http://schemas.microsoft.com/office/powerpoint/2010/main" val="15122172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pPr algn="ctr"/>
            <a:r>
              <a:rPr lang="nl-NL" dirty="0"/>
              <a:t>Ongedierte</a:t>
            </a:r>
          </a:p>
        </p:txBody>
      </p:sp>
      <p:sp>
        <p:nvSpPr>
          <p:cNvPr id="3" name="Ondertitel 2"/>
          <p:cNvSpPr>
            <a:spLocks noGrp="1"/>
          </p:cNvSpPr>
          <p:nvPr>
            <p:ph type="subTitle" idx="1"/>
          </p:nvPr>
        </p:nvSpPr>
        <p:spPr/>
        <p:txBody>
          <a:bodyPr/>
          <a:lstStyle/>
          <a:p>
            <a:r>
              <a:rPr lang="nl-NL" dirty="0"/>
              <a:t>Opstellen hygiëneplan DV/PV/ZO31 en 41</a:t>
            </a:r>
          </a:p>
        </p:txBody>
      </p:sp>
    </p:spTree>
    <p:extLst>
      <p:ext uri="{BB962C8B-B14F-4D97-AF65-F5344CB8AC3E}">
        <p14:creationId xmlns:p14="http://schemas.microsoft.com/office/powerpoint/2010/main" val="2880792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Leerdoelen en nut:</a:t>
            </a:r>
          </a:p>
        </p:txBody>
      </p:sp>
      <p:sp>
        <p:nvSpPr>
          <p:cNvPr id="3" name="Tijdelijke aanduiding voor inhoud 2"/>
          <p:cNvSpPr>
            <a:spLocks noGrp="1"/>
          </p:cNvSpPr>
          <p:nvPr>
            <p:ph idx="1"/>
          </p:nvPr>
        </p:nvSpPr>
        <p:spPr>
          <a:xfrm>
            <a:off x="677334" y="1387856"/>
            <a:ext cx="8596668" cy="3880773"/>
          </a:xfrm>
        </p:spPr>
        <p:txBody>
          <a:bodyPr>
            <a:normAutofit fontScale="92500" lnSpcReduction="20000"/>
          </a:bodyPr>
          <a:lstStyle/>
          <a:p>
            <a:pPr marL="0" indent="0">
              <a:buNone/>
            </a:pPr>
            <a:r>
              <a:rPr lang="nl-NL" sz="2800" dirty="0"/>
              <a:t>Leerdoelen:</a:t>
            </a:r>
          </a:p>
          <a:p>
            <a:r>
              <a:rPr lang="nl-NL" sz="2800" dirty="0"/>
              <a:t>Je kan de schade benoemen die ongedierte kan veroorzaken</a:t>
            </a:r>
          </a:p>
          <a:p>
            <a:r>
              <a:rPr lang="nl-NL" sz="2800" dirty="0"/>
              <a:t>Je weet welke 6 groepen ongedierte er zijn en kan minimaal 3 voorbeelden per groep benoemen</a:t>
            </a:r>
          </a:p>
          <a:p>
            <a:pPr marL="0" indent="0">
              <a:buNone/>
            </a:pPr>
            <a:endParaRPr lang="nl-NL" sz="2800" dirty="0"/>
          </a:p>
          <a:p>
            <a:pPr marL="0" indent="0">
              <a:buNone/>
            </a:pPr>
            <a:r>
              <a:rPr lang="nl-NL" sz="2800" dirty="0"/>
              <a:t>Nut: </a:t>
            </a:r>
          </a:p>
          <a:p>
            <a:r>
              <a:rPr lang="nl-NL" sz="2800" dirty="0"/>
              <a:t>Signaleren/herkennen van aanwezigheid van ongedierte op stage, dieren, thuis of elders.</a:t>
            </a:r>
          </a:p>
        </p:txBody>
      </p:sp>
    </p:spTree>
    <p:extLst>
      <p:ext uri="{BB962C8B-B14F-4D97-AF65-F5344CB8AC3E}">
        <p14:creationId xmlns:p14="http://schemas.microsoft.com/office/powerpoint/2010/main" val="1678078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18011" y="232855"/>
            <a:ext cx="8596668" cy="1320800"/>
          </a:xfrm>
        </p:spPr>
        <p:txBody>
          <a:bodyPr/>
          <a:lstStyle/>
          <a:p>
            <a:r>
              <a:rPr lang="nl-NL" dirty="0"/>
              <a:t>Ongedierte kan je indelen in 6 groepen. Welke groepen zijn dit?</a:t>
            </a:r>
          </a:p>
        </p:txBody>
      </p:sp>
      <p:sp>
        <p:nvSpPr>
          <p:cNvPr id="3" name="Tijdelijke aanduiding voor inhoud 2"/>
          <p:cNvSpPr>
            <a:spLocks noGrp="1"/>
          </p:cNvSpPr>
          <p:nvPr>
            <p:ph idx="1"/>
          </p:nvPr>
        </p:nvSpPr>
        <p:spPr>
          <a:xfrm>
            <a:off x="677334" y="1686516"/>
            <a:ext cx="8596668" cy="3880773"/>
          </a:xfrm>
        </p:spPr>
        <p:txBody>
          <a:bodyPr>
            <a:normAutofit/>
          </a:bodyPr>
          <a:lstStyle/>
          <a:p>
            <a:pPr marL="0" indent="0">
              <a:buNone/>
            </a:pPr>
            <a:endParaRPr lang="nl-NL" sz="2800" dirty="0"/>
          </a:p>
        </p:txBody>
      </p:sp>
      <p:pic>
        <p:nvPicPr>
          <p:cNvPr id="7" name="Afbeelding 6"/>
          <p:cNvPicPr>
            <a:picLocks noChangeAspect="1"/>
          </p:cNvPicPr>
          <p:nvPr/>
        </p:nvPicPr>
        <p:blipFill>
          <a:blip r:embed="rId2"/>
          <a:stretch>
            <a:fillRect/>
          </a:stretch>
        </p:blipFill>
        <p:spPr>
          <a:xfrm>
            <a:off x="-12420600" y="-8915400"/>
            <a:ext cx="5616000" cy="3744000"/>
          </a:xfrm>
          <a:prstGeom prst="rect">
            <a:avLst/>
          </a:prstGeom>
        </p:spPr>
      </p:pic>
      <p:pic>
        <p:nvPicPr>
          <p:cNvPr id="5" name="Afbeelding 4"/>
          <p:cNvPicPr>
            <a:picLocks noChangeAspect="1"/>
          </p:cNvPicPr>
          <p:nvPr/>
        </p:nvPicPr>
        <p:blipFill>
          <a:blip r:embed="rId3"/>
          <a:stretch>
            <a:fillRect/>
          </a:stretch>
        </p:blipFill>
        <p:spPr>
          <a:xfrm>
            <a:off x="2918488" y="1686516"/>
            <a:ext cx="4395714" cy="4395714"/>
          </a:xfrm>
          <a:prstGeom prst="rect">
            <a:avLst/>
          </a:prstGeom>
        </p:spPr>
      </p:pic>
    </p:spTree>
    <p:extLst>
      <p:ext uri="{BB962C8B-B14F-4D97-AF65-F5344CB8AC3E}">
        <p14:creationId xmlns:p14="http://schemas.microsoft.com/office/powerpoint/2010/main" val="2626663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2451091600"/>
              </p:ext>
            </p:extLst>
          </p:nvPr>
        </p:nvGraphicFramePr>
        <p:xfrm>
          <a:off x="1169182" y="368490"/>
          <a:ext cx="10404120" cy="6283960"/>
        </p:xfrm>
        <a:graphic>
          <a:graphicData uri="http://schemas.openxmlformats.org/drawingml/2006/table">
            <a:tbl>
              <a:tblPr firstRow="1" bandRow="1">
                <a:tableStyleId>{5C22544A-7EE6-4342-B048-85BDC9FD1C3A}</a:tableStyleId>
              </a:tblPr>
              <a:tblGrid>
                <a:gridCol w="5202060">
                  <a:extLst>
                    <a:ext uri="{9D8B030D-6E8A-4147-A177-3AD203B41FA5}">
                      <a16:colId xmlns:a16="http://schemas.microsoft.com/office/drawing/2014/main" val="20000"/>
                    </a:ext>
                  </a:extLst>
                </a:gridCol>
                <a:gridCol w="5202060">
                  <a:extLst>
                    <a:ext uri="{9D8B030D-6E8A-4147-A177-3AD203B41FA5}">
                      <a16:colId xmlns:a16="http://schemas.microsoft.com/office/drawing/2014/main" val="20001"/>
                    </a:ext>
                  </a:extLst>
                </a:gridCol>
              </a:tblGrid>
              <a:tr h="370840">
                <a:tc>
                  <a:txBody>
                    <a:bodyPr/>
                    <a:lstStyle/>
                    <a:p>
                      <a:r>
                        <a:rPr lang="nl-NL" sz="1600" dirty="0"/>
                        <a:t>Groepen</a:t>
                      </a:r>
                    </a:p>
                  </a:txBody>
                  <a:tcPr/>
                </a:tc>
                <a:tc>
                  <a:txBody>
                    <a:bodyPr/>
                    <a:lstStyle/>
                    <a:p>
                      <a:r>
                        <a:rPr lang="nl-NL" sz="1600" dirty="0"/>
                        <a:t>Kenmerk(en)</a:t>
                      </a:r>
                    </a:p>
                  </a:txBody>
                  <a:tcPr/>
                </a:tc>
                <a:extLst>
                  <a:ext uri="{0D108BD9-81ED-4DB2-BD59-A6C34878D82A}">
                    <a16:rowId xmlns:a16="http://schemas.microsoft.com/office/drawing/2014/main" val="10000"/>
                  </a:ext>
                </a:extLst>
              </a:tr>
              <a:tr h="370840">
                <a:tc>
                  <a:txBody>
                    <a:bodyPr/>
                    <a:lstStyle/>
                    <a:p>
                      <a:r>
                        <a:rPr lang="nl-NL" sz="1600" dirty="0"/>
                        <a:t>Hygiëne</a:t>
                      </a:r>
                      <a:r>
                        <a:rPr lang="nl-NL" sz="1600" baseline="0" dirty="0"/>
                        <a:t> ongedierte</a:t>
                      </a:r>
                      <a:endParaRPr lang="nl-NL" sz="1600" dirty="0"/>
                    </a:p>
                  </a:txBody>
                  <a:tcPr/>
                </a:tc>
                <a:tc>
                  <a:txBody>
                    <a:bodyPr/>
                    <a:lstStyle/>
                    <a:p>
                      <a:r>
                        <a:rPr lang="nl-NL" sz="1600" dirty="0"/>
                        <a:t>Plaatsen waar de hygiëne</a:t>
                      </a:r>
                      <a:r>
                        <a:rPr lang="nl-NL" sz="1600" baseline="0" dirty="0"/>
                        <a:t> onvoldoende is of waar het erg vochtig is. Kunnen ziektes overbrengen of materiaal aantasten. Ook een aantal knaagdieren zou je kunnen toevoegen deze groep.</a:t>
                      </a:r>
                      <a:endParaRPr lang="nl-NL" sz="1600" dirty="0"/>
                    </a:p>
                  </a:txBody>
                  <a:tcPr/>
                </a:tc>
                <a:extLst>
                  <a:ext uri="{0D108BD9-81ED-4DB2-BD59-A6C34878D82A}">
                    <a16:rowId xmlns:a16="http://schemas.microsoft.com/office/drawing/2014/main" val="10001"/>
                  </a:ext>
                </a:extLst>
              </a:tr>
              <a:tr h="370840">
                <a:tc>
                  <a:txBody>
                    <a:bodyPr/>
                    <a:lstStyle/>
                    <a:p>
                      <a:r>
                        <a:rPr lang="nl-NL" sz="1600" dirty="0"/>
                        <a:t>Huid irriterend ongedierte</a:t>
                      </a:r>
                    </a:p>
                  </a:txBody>
                  <a:tcPr/>
                </a:tc>
                <a:tc>
                  <a:txBody>
                    <a:bodyPr/>
                    <a:lstStyle/>
                    <a:p>
                      <a:r>
                        <a:rPr lang="nl-NL" sz="1600" dirty="0"/>
                        <a:t>Leven</a:t>
                      </a:r>
                      <a:r>
                        <a:rPr lang="nl-NL" sz="1600" baseline="0" dirty="0"/>
                        <a:t> grootste gedeelte van de tijd op gastheer. Dit kan zowel mens als dier zijn. Steken of bijten wat vervelend is, maar kunnen ook huidproblemen veroorzaken of ziektes overbrengen.</a:t>
                      </a:r>
                      <a:endParaRPr lang="nl-NL" sz="1600" dirty="0"/>
                    </a:p>
                  </a:txBody>
                  <a:tcPr/>
                </a:tc>
                <a:extLst>
                  <a:ext uri="{0D108BD9-81ED-4DB2-BD59-A6C34878D82A}">
                    <a16:rowId xmlns:a16="http://schemas.microsoft.com/office/drawing/2014/main" val="10002"/>
                  </a:ext>
                </a:extLst>
              </a:tr>
              <a:tr h="370840">
                <a:tc>
                  <a:txBody>
                    <a:bodyPr/>
                    <a:lstStyle/>
                    <a:p>
                      <a:r>
                        <a:rPr lang="nl-NL" sz="1600" dirty="0"/>
                        <a:t>Knaagdieren</a:t>
                      </a:r>
                    </a:p>
                  </a:txBody>
                  <a:tcPr/>
                </a:tc>
                <a:tc>
                  <a:txBody>
                    <a:bodyPr/>
                    <a:lstStyle/>
                    <a:p>
                      <a:r>
                        <a:rPr lang="nl-NL" sz="1600" dirty="0"/>
                        <a:t>Brengen</a:t>
                      </a:r>
                      <a:r>
                        <a:rPr lang="nl-NL" sz="1600" baseline="0" dirty="0"/>
                        <a:t> schade aan door te knagen aan materialen om de tanden kort houden. Dit geeft schade aan materialen en is dus ook een financiële kostenpost. Leven in omgeving waar het niet goed schoon, rommelig is en waar voldoende organische materialen zijn te vinden.</a:t>
                      </a:r>
                      <a:endParaRPr lang="nl-NL" sz="1600" dirty="0"/>
                    </a:p>
                  </a:txBody>
                  <a:tcPr/>
                </a:tc>
                <a:extLst>
                  <a:ext uri="{0D108BD9-81ED-4DB2-BD59-A6C34878D82A}">
                    <a16:rowId xmlns:a16="http://schemas.microsoft.com/office/drawing/2014/main" val="10003"/>
                  </a:ext>
                </a:extLst>
              </a:tr>
              <a:tr h="370840">
                <a:tc>
                  <a:txBody>
                    <a:bodyPr/>
                    <a:lstStyle/>
                    <a:p>
                      <a:r>
                        <a:rPr lang="nl-NL" sz="1600" dirty="0"/>
                        <a:t>Materiaalongedierte</a:t>
                      </a:r>
                    </a:p>
                  </a:txBody>
                  <a:tcPr/>
                </a:tc>
                <a:tc>
                  <a:txBody>
                    <a:bodyPr/>
                    <a:lstStyle/>
                    <a:p>
                      <a:r>
                        <a:rPr lang="nl-NL" sz="1600" dirty="0"/>
                        <a:t>In</a:t>
                      </a:r>
                      <a:r>
                        <a:rPr lang="nl-NL" sz="1600" baseline="0" dirty="0"/>
                        <a:t> grote aantallen schade aan materialen in dierenverblijven toebrengen. Financiële kostenpost. Voornamelijk larven en kevers.</a:t>
                      </a:r>
                      <a:endParaRPr lang="nl-NL" sz="1600" dirty="0"/>
                    </a:p>
                  </a:txBody>
                  <a:tcPr/>
                </a:tc>
                <a:extLst>
                  <a:ext uri="{0D108BD9-81ED-4DB2-BD59-A6C34878D82A}">
                    <a16:rowId xmlns:a16="http://schemas.microsoft.com/office/drawing/2014/main" val="10004"/>
                  </a:ext>
                </a:extLst>
              </a:tr>
              <a:tr h="370840">
                <a:tc>
                  <a:txBody>
                    <a:bodyPr/>
                    <a:lstStyle/>
                    <a:p>
                      <a:r>
                        <a:rPr lang="nl-NL" sz="1600" dirty="0"/>
                        <a:t>Houtaantasters</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l-NL" sz="1600" dirty="0"/>
                        <a:t>In</a:t>
                      </a:r>
                      <a:r>
                        <a:rPr lang="nl-NL" sz="1600" baseline="0" dirty="0"/>
                        <a:t> grote aantallen schade aan hout toebrengen. Financiële kostenpost. Voornamelijk larven en kevers.</a:t>
                      </a:r>
                      <a:endParaRPr lang="nl-NL" sz="1600" dirty="0"/>
                    </a:p>
                  </a:txBody>
                  <a:tcPr/>
                </a:tc>
                <a:extLst>
                  <a:ext uri="{0D108BD9-81ED-4DB2-BD59-A6C34878D82A}">
                    <a16:rowId xmlns:a16="http://schemas.microsoft.com/office/drawing/2014/main" val="10005"/>
                  </a:ext>
                </a:extLst>
              </a:tr>
              <a:tr h="370840">
                <a:tc>
                  <a:txBody>
                    <a:bodyPr/>
                    <a:lstStyle/>
                    <a:p>
                      <a:r>
                        <a:rPr lang="nl-NL" sz="1600" dirty="0"/>
                        <a:t>Omgevingsongedierte</a:t>
                      </a:r>
                    </a:p>
                  </a:txBody>
                  <a:tcPr/>
                </a:tc>
                <a:tc>
                  <a:txBody>
                    <a:bodyPr/>
                    <a:lstStyle/>
                    <a:p>
                      <a:r>
                        <a:rPr lang="nl-NL" sz="1600" dirty="0"/>
                        <a:t>Brengen schade aan in de omgeving zoals</a:t>
                      </a:r>
                      <a:r>
                        <a:rPr lang="nl-NL" sz="1600" baseline="0" dirty="0"/>
                        <a:t> grasland, dijken, bomen, maar kunnen ook schadelijk zijn voor mens en dier (wormen)</a:t>
                      </a:r>
                      <a:endParaRPr lang="nl-NL" sz="160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963860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3516105863"/>
              </p:ext>
            </p:extLst>
          </p:nvPr>
        </p:nvGraphicFramePr>
        <p:xfrm>
          <a:off x="887106" y="449441"/>
          <a:ext cx="9608024" cy="5852160"/>
        </p:xfrm>
        <a:graphic>
          <a:graphicData uri="http://schemas.openxmlformats.org/drawingml/2006/table">
            <a:tbl>
              <a:tblPr firstRow="1" bandRow="1">
                <a:tableStyleId>{5C22544A-7EE6-4342-B048-85BDC9FD1C3A}</a:tableStyleId>
              </a:tblPr>
              <a:tblGrid>
                <a:gridCol w="3144444">
                  <a:extLst>
                    <a:ext uri="{9D8B030D-6E8A-4147-A177-3AD203B41FA5}">
                      <a16:colId xmlns:a16="http://schemas.microsoft.com/office/drawing/2014/main" val="20000"/>
                    </a:ext>
                  </a:extLst>
                </a:gridCol>
                <a:gridCol w="3184757">
                  <a:extLst>
                    <a:ext uri="{9D8B030D-6E8A-4147-A177-3AD203B41FA5}">
                      <a16:colId xmlns:a16="http://schemas.microsoft.com/office/drawing/2014/main" val="20001"/>
                    </a:ext>
                  </a:extLst>
                </a:gridCol>
                <a:gridCol w="3278823">
                  <a:extLst>
                    <a:ext uri="{9D8B030D-6E8A-4147-A177-3AD203B41FA5}">
                      <a16:colId xmlns:a16="http://schemas.microsoft.com/office/drawing/2014/main" val="20002"/>
                    </a:ext>
                  </a:extLst>
                </a:gridCol>
              </a:tblGrid>
              <a:tr h="0">
                <a:tc>
                  <a:txBody>
                    <a:bodyPr/>
                    <a:lstStyle/>
                    <a:p>
                      <a:r>
                        <a:rPr lang="nl-NL" dirty="0"/>
                        <a:t>Hygiëne ongedierte</a:t>
                      </a:r>
                    </a:p>
                  </a:txBody>
                  <a:tcPr/>
                </a:tc>
                <a:tc>
                  <a:txBody>
                    <a:bodyPr/>
                    <a:lstStyle/>
                    <a:p>
                      <a:r>
                        <a:rPr lang="nl-NL" dirty="0"/>
                        <a:t>Huid irriterend</a:t>
                      </a:r>
                      <a:r>
                        <a:rPr lang="nl-NL" baseline="0" dirty="0"/>
                        <a:t> ongedierte</a:t>
                      </a:r>
                      <a:endParaRPr lang="nl-NL" dirty="0"/>
                    </a:p>
                  </a:txBody>
                  <a:tcPr/>
                </a:tc>
                <a:tc>
                  <a:txBody>
                    <a:bodyPr/>
                    <a:lstStyle/>
                    <a:p>
                      <a:r>
                        <a:rPr lang="nl-NL" dirty="0"/>
                        <a:t>Knaagdieren</a:t>
                      </a:r>
                    </a:p>
                  </a:txBody>
                  <a:tcPr/>
                </a:tc>
                <a:extLst>
                  <a:ext uri="{0D108BD9-81ED-4DB2-BD59-A6C34878D82A}">
                    <a16:rowId xmlns:a16="http://schemas.microsoft.com/office/drawing/2014/main" val="10000"/>
                  </a:ext>
                </a:extLst>
              </a:tr>
              <a:tr h="307991">
                <a:tc>
                  <a:txBody>
                    <a:bodyPr/>
                    <a:lstStyle/>
                    <a:p>
                      <a:r>
                        <a:rPr lang="nl-NL" dirty="0"/>
                        <a:t>……………</a:t>
                      </a:r>
                    </a:p>
                  </a:txBody>
                  <a:tcPr/>
                </a:tc>
                <a:tc>
                  <a:txBody>
                    <a:bodyPr/>
                    <a:lstStyle/>
                    <a:p>
                      <a:r>
                        <a:rPr lang="nl-NL"/>
                        <a:t>……………</a:t>
                      </a:r>
                      <a:endParaRPr lang="nl-NL" dirty="0"/>
                    </a:p>
                  </a:txBody>
                  <a:tcPr/>
                </a:tc>
                <a:tc>
                  <a:txBody>
                    <a:bodyPr/>
                    <a:lstStyle/>
                    <a:p>
                      <a:r>
                        <a:rPr lang="nl-NL"/>
                        <a:t>……………</a:t>
                      </a:r>
                      <a:endParaRPr lang="nl-NL" dirty="0"/>
                    </a:p>
                  </a:txBody>
                  <a:tcPr/>
                </a:tc>
                <a:extLst>
                  <a:ext uri="{0D108BD9-81ED-4DB2-BD59-A6C34878D82A}">
                    <a16:rowId xmlns:a16="http://schemas.microsoft.com/office/drawing/2014/main" val="10001"/>
                  </a:ext>
                </a:extLst>
              </a:tr>
              <a:tr h="307991">
                <a:tc>
                  <a:txBody>
                    <a:bodyPr/>
                    <a:lstStyle/>
                    <a:p>
                      <a:r>
                        <a:rPr lang="nl-NL"/>
                        <a:t>……………</a:t>
                      </a:r>
                      <a:endParaRPr lang="nl-NL" dirty="0"/>
                    </a:p>
                  </a:txBody>
                  <a:tcPr/>
                </a:tc>
                <a:tc>
                  <a:txBody>
                    <a:bodyPr/>
                    <a:lstStyle/>
                    <a:p>
                      <a:r>
                        <a:rPr lang="nl-NL"/>
                        <a:t>……………</a:t>
                      </a:r>
                      <a:endParaRPr lang="nl-NL" dirty="0"/>
                    </a:p>
                  </a:txBody>
                  <a:tcPr/>
                </a:tc>
                <a:tc>
                  <a:txBody>
                    <a:bodyPr/>
                    <a:lstStyle/>
                    <a:p>
                      <a:r>
                        <a:rPr lang="nl-NL"/>
                        <a:t>……………</a:t>
                      </a:r>
                      <a:endParaRPr lang="nl-NL" dirty="0"/>
                    </a:p>
                  </a:txBody>
                  <a:tcPr/>
                </a:tc>
                <a:extLst>
                  <a:ext uri="{0D108BD9-81ED-4DB2-BD59-A6C34878D82A}">
                    <a16:rowId xmlns:a16="http://schemas.microsoft.com/office/drawing/2014/main" val="10002"/>
                  </a:ext>
                </a:extLst>
              </a:tr>
              <a:tr h="307991">
                <a:tc>
                  <a:txBody>
                    <a:bodyPr/>
                    <a:lstStyle/>
                    <a:p>
                      <a:r>
                        <a:rPr lang="nl-NL"/>
                        <a:t>……………</a:t>
                      </a:r>
                      <a:endParaRPr lang="nl-NL" dirty="0"/>
                    </a:p>
                  </a:txBody>
                  <a:tcPr/>
                </a:tc>
                <a:tc>
                  <a:txBody>
                    <a:bodyPr/>
                    <a:lstStyle/>
                    <a:p>
                      <a:r>
                        <a:rPr lang="nl-NL"/>
                        <a:t>……………</a:t>
                      </a:r>
                      <a:endParaRPr lang="nl-NL" dirty="0"/>
                    </a:p>
                  </a:txBody>
                  <a:tcPr/>
                </a:tc>
                <a:tc>
                  <a:txBody>
                    <a:bodyPr/>
                    <a:lstStyle/>
                    <a:p>
                      <a:r>
                        <a:rPr lang="nl-NL"/>
                        <a:t>……………</a:t>
                      </a:r>
                      <a:endParaRPr lang="nl-NL" dirty="0"/>
                    </a:p>
                  </a:txBody>
                  <a:tcPr/>
                </a:tc>
                <a:extLst>
                  <a:ext uri="{0D108BD9-81ED-4DB2-BD59-A6C34878D82A}">
                    <a16:rowId xmlns:a16="http://schemas.microsoft.com/office/drawing/2014/main" val="10003"/>
                  </a:ext>
                </a:extLst>
              </a:tr>
              <a:tr h="307991">
                <a:tc>
                  <a:txBody>
                    <a:bodyPr/>
                    <a:lstStyle/>
                    <a:p>
                      <a:r>
                        <a:rPr lang="nl-NL"/>
                        <a:t>……………</a:t>
                      </a:r>
                      <a:endParaRPr lang="nl-NL" dirty="0"/>
                    </a:p>
                  </a:txBody>
                  <a:tcPr/>
                </a:tc>
                <a:tc>
                  <a:txBody>
                    <a:bodyPr/>
                    <a:lstStyle/>
                    <a:p>
                      <a:r>
                        <a:rPr lang="nl-NL"/>
                        <a:t>……………</a:t>
                      </a:r>
                      <a:endParaRPr lang="nl-NL" dirty="0"/>
                    </a:p>
                  </a:txBody>
                  <a:tcPr/>
                </a:tc>
                <a:tc>
                  <a:txBody>
                    <a:bodyPr/>
                    <a:lstStyle/>
                    <a:p>
                      <a:r>
                        <a:rPr lang="nl-NL"/>
                        <a:t>……………</a:t>
                      </a:r>
                      <a:endParaRPr lang="nl-NL" dirty="0"/>
                    </a:p>
                  </a:txBody>
                  <a:tcPr/>
                </a:tc>
                <a:extLst>
                  <a:ext uri="{0D108BD9-81ED-4DB2-BD59-A6C34878D82A}">
                    <a16:rowId xmlns:a16="http://schemas.microsoft.com/office/drawing/2014/main" val="10004"/>
                  </a:ext>
                </a:extLst>
              </a:tr>
              <a:tr h="307991">
                <a:tc>
                  <a:txBody>
                    <a:bodyPr/>
                    <a:lstStyle/>
                    <a:p>
                      <a:r>
                        <a:rPr lang="nl-NL"/>
                        <a:t>……………</a:t>
                      </a:r>
                      <a:endParaRPr lang="nl-NL" dirty="0"/>
                    </a:p>
                  </a:txBody>
                  <a:tcPr/>
                </a:tc>
                <a:tc>
                  <a:txBody>
                    <a:bodyPr/>
                    <a:lstStyle/>
                    <a:p>
                      <a:r>
                        <a:rPr lang="nl-NL"/>
                        <a:t>……………</a:t>
                      </a:r>
                      <a:endParaRPr lang="nl-NL" dirty="0"/>
                    </a:p>
                  </a:txBody>
                  <a:tcPr/>
                </a:tc>
                <a:tc>
                  <a:txBody>
                    <a:bodyPr/>
                    <a:lstStyle/>
                    <a:p>
                      <a:r>
                        <a:rPr lang="nl-NL"/>
                        <a:t>……………</a:t>
                      </a:r>
                      <a:endParaRPr lang="nl-NL" dirty="0"/>
                    </a:p>
                  </a:txBody>
                  <a:tcPr/>
                </a:tc>
                <a:extLst>
                  <a:ext uri="{0D108BD9-81ED-4DB2-BD59-A6C34878D82A}">
                    <a16:rowId xmlns:a16="http://schemas.microsoft.com/office/drawing/2014/main" val="10005"/>
                  </a:ext>
                </a:extLst>
              </a:tr>
              <a:tr h="307991">
                <a:tc>
                  <a:txBody>
                    <a:bodyPr/>
                    <a:lstStyle/>
                    <a:p>
                      <a:r>
                        <a:rPr lang="nl-NL"/>
                        <a:t>……………</a:t>
                      </a:r>
                      <a:endParaRPr lang="nl-NL" dirty="0"/>
                    </a:p>
                  </a:txBody>
                  <a:tcPr/>
                </a:tc>
                <a:tc>
                  <a:txBody>
                    <a:bodyPr/>
                    <a:lstStyle/>
                    <a:p>
                      <a:r>
                        <a:rPr lang="nl-NL"/>
                        <a:t>……………</a:t>
                      </a:r>
                      <a:endParaRPr lang="nl-NL" dirty="0"/>
                    </a:p>
                  </a:txBody>
                  <a:tcPr/>
                </a:tc>
                <a:tc>
                  <a:txBody>
                    <a:bodyPr/>
                    <a:lstStyle/>
                    <a:p>
                      <a:r>
                        <a:rPr lang="nl-NL"/>
                        <a:t>……………</a:t>
                      </a:r>
                      <a:endParaRPr lang="nl-NL" dirty="0"/>
                    </a:p>
                  </a:txBody>
                  <a:tcPr/>
                </a:tc>
                <a:extLst>
                  <a:ext uri="{0D108BD9-81ED-4DB2-BD59-A6C34878D82A}">
                    <a16:rowId xmlns:a16="http://schemas.microsoft.com/office/drawing/2014/main" val="10006"/>
                  </a:ext>
                </a:extLst>
              </a:tr>
              <a:tr h="307991">
                <a:tc>
                  <a:txBody>
                    <a:bodyPr/>
                    <a:lstStyle/>
                    <a:p>
                      <a:r>
                        <a:rPr lang="nl-NL"/>
                        <a:t>……………</a:t>
                      </a:r>
                      <a:endParaRPr lang="nl-NL" dirty="0"/>
                    </a:p>
                  </a:txBody>
                  <a:tcPr/>
                </a:tc>
                <a:tc>
                  <a:txBody>
                    <a:bodyPr/>
                    <a:lstStyle/>
                    <a:p>
                      <a:r>
                        <a:rPr lang="nl-NL"/>
                        <a:t>……………</a:t>
                      </a:r>
                      <a:endParaRPr lang="nl-NL" dirty="0"/>
                    </a:p>
                  </a:txBody>
                  <a:tcPr/>
                </a:tc>
                <a:tc>
                  <a:txBody>
                    <a:bodyPr/>
                    <a:lstStyle/>
                    <a:p>
                      <a:r>
                        <a:rPr lang="nl-NL"/>
                        <a:t>……………</a:t>
                      </a:r>
                      <a:endParaRPr lang="nl-NL" dirty="0"/>
                    </a:p>
                  </a:txBody>
                  <a:tcPr/>
                </a:tc>
                <a:extLst>
                  <a:ext uri="{0D108BD9-81ED-4DB2-BD59-A6C34878D82A}">
                    <a16:rowId xmlns:a16="http://schemas.microsoft.com/office/drawing/2014/main" val="10007"/>
                  </a:ext>
                </a:extLst>
              </a:tr>
              <a:tr h="307991">
                <a:tc>
                  <a:txBody>
                    <a:bodyPr/>
                    <a:lstStyle/>
                    <a:p>
                      <a:r>
                        <a:rPr lang="nl-NL" dirty="0">
                          <a:solidFill>
                            <a:schemeClr val="bg1"/>
                          </a:solidFill>
                        </a:rPr>
                        <a:t>Materiaal</a:t>
                      </a:r>
                      <a:r>
                        <a:rPr lang="nl-NL" baseline="0" dirty="0">
                          <a:solidFill>
                            <a:schemeClr val="bg1"/>
                          </a:solidFill>
                        </a:rPr>
                        <a:t> ongedierte</a:t>
                      </a:r>
                      <a:endParaRPr lang="nl-NL" dirty="0">
                        <a:solidFill>
                          <a:schemeClr val="bg1"/>
                        </a:solidFill>
                      </a:endParaRPr>
                    </a:p>
                  </a:txBody>
                  <a:tcPr>
                    <a:solidFill>
                      <a:schemeClr val="accent1"/>
                    </a:solidFill>
                  </a:tcPr>
                </a:tc>
                <a:tc>
                  <a:txBody>
                    <a:bodyPr/>
                    <a:lstStyle/>
                    <a:p>
                      <a:r>
                        <a:rPr lang="nl-NL" dirty="0">
                          <a:solidFill>
                            <a:schemeClr val="bg1"/>
                          </a:solidFill>
                        </a:rPr>
                        <a:t>Houtaantasters</a:t>
                      </a:r>
                    </a:p>
                  </a:txBody>
                  <a:tcPr>
                    <a:solidFill>
                      <a:schemeClr val="accent1"/>
                    </a:solidFill>
                  </a:tcPr>
                </a:tc>
                <a:tc>
                  <a:txBody>
                    <a:bodyPr/>
                    <a:lstStyle/>
                    <a:p>
                      <a:r>
                        <a:rPr lang="nl-NL" dirty="0">
                          <a:solidFill>
                            <a:schemeClr val="bg1"/>
                          </a:solidFill>
                        </a:rPr>
                        <a:t>Omgevingsongedierte</a:t>
                      </a:r>
                    </a:p>
                  </a:txBody>
                  <a:tcPr>
                    <a:solidFill>
                      <a:schemeClr val="accent1"/>
                    </a:solidFill>
                  </a:tcPr>
                </a:tc>
                <a:extLst>
                  <a:ext uri="{0D108BD9-81ED-4DB2-BD59-A6C34878D82A}">
                    <a16:rowId xmlns:a16="http://schemas.microsoft.com/office/drawing/2014/main" val="10008"/>
                  </a:ext>
                </a:extLst>
              </a:tr>
              <a:tr h="307991">
                <a:tc>
                  <a:txBody>
                    <a:bodyPr/>
                    <a:lstStyle/>
                    <a:p>
                      <a:r>
                        <a:rPr lang="nl-NL"/>
                        <a:t>……………</a:t>
                      </a:r>
                      <a:endParaRPr lang="nl-NL" dirty="0"/>
                    </a:p>
                  </a:txBody>
                  <a:tcPr/>
                </a:tc>
                <a:tc>
                  <a:txBody>
                    <a:bodyPr/>
                    <a:lstStyle/>
                    <a:p>
                      <a:r>
                        <a:rPr lang="nl-NL"/>
                        <a:t>……………</a:t>
                      </a:r>
                      <a:endParaRPr lang="nl-NL" dirty="0"/>
                    </a:p>
                  </a:txBody>
                  <a:tcPr/>
                </a:tc>
                <a:tc>
                  <a:txBody>
                    <a:bodyPr/>
                    <a:lstStyle/>
                    <a:p>
                      <a:r>
                        <a:rPr lang="nl-NL"/>
                        <a:t>……………</a:t>
                      </a:r>
                      <a:endParaRPr lang="nl-NL" dirty="0"/>
                    </a:p>
                  </a:txBody>
                  <a:tcPr/>
                </a:tc>
                <a:extLst>
                  <a:ext uri="{0D108BD9-81ED-4DB2-BD59-A6C34878D82A}">
                    <a16:rowId xmlns:a16="http://schemas.microsoft.com/office/drawing/2014/main" val="10009"/>
                  </a:ext>
                </a:extLst>
              </a:tr>
              <a:tr h="307991">
                <a:tc>
                  <a:txBody>
                    <a:bodyPr/>
                    <a:lstStyle/>
                    <a:p>
                      <a:r>
                        <a:rPr lang="nl-NL"/>
                        <a:t>……………</a:t>
                      </a:r>
                      <a:endParaRPr lang="nl-NL" dirty="0"/>
                    </a:p>
                  </a:txBody>
                  <a:tcPr/>
                </a:tc>
                <a:tc>
                  <a:txBody>
                    <a:bodyPr/>
                    <a:lstStyle/>
                    <a:p>
                      <a:r>
                        <a:rPr lang="nl-NL"/>
                        <a:t>……………</a:t>
                      </a:r>
                      <a:endParaRPr lang="nl-NL" dirty="0"/>
                    </a:p>
                  </a:txBody>
                  <a:tcPr/>
                </a:tc>
                <a:tc>
                  <a:txBody>
                    <a:bodyPr/>
                    <a:lstStyle/>
                    <a:p>
                      <a:r>
                        <a:rPr lang="nl-NL"/>
                        <a:t>……………</a:t>
                      </a:r>
                      <a:endParaRPr lang="nl-NL" dirty="0"/>
                    </a:p>
                  </a:txBody>
                  <a:tcPr/>
                </a:tc>
                <a:extLst>
                  <a:ext uri="{0D108BD9-81ED-4DB2-BD59-A6C34878D82A}">
                    <a16:rowId xmlns:a16="http://schemas.microsoft.com/office/drawing/2014/main" val="10010"/>
                  </a:ext>
                </a:extLst>
              </a:tr>
              <a:tr h="307991">
                <a:tc>
                  <a:txBody>
                    <a:bodyPr/>
                    <a:lstStyle/>
                    <a:p>
                      <a:r>
                        <a:rPr lang="nl-NL"/>
                        <a:t>……………</a:t>
                      </a:r>
                      <a:endParaRPr lang="nl-NL" dirty="0"/>
                    </a:p>
                  </a:txBody>
                  <a:tcPr/>
                </a:tc>
                <a:tc>
                  <a:txBody>
                    <a:bodyPr/>
                    <a:lstStyle/>
                    <a:p>
                      <a:r>
                        <a:rPr lang="nl-NL"/>
                        <a:t>……………</a:t>
                      </a:r>
                      <a:endParaRPr lang="nl-NL" dirty="0"/>
                    </a:p>
                  </a:txBody>
                  <a:tcPr/>
                </a:tc>
                <a:tc>
                  <a:txBody>
                    <a:bodyPr/>
                    <a:lstStyle/>
                    <a:p>
                      <a:r>
                        <a:rPr lang="nl-NL"/>
                        <a:t>……………</a:t>
                      </a:r>
                      <a:endParaRPr lang="nl-NL" dirty="0"/>
                    </a:p>
                  </a:txBody>
                  <a:tcPr/>
                </a:tc>
                <a:extLst>
                  <a:ext uri="{0D108BD9-81ED-4DB2-BD59-A6C34878D82A}">
                    <a16:rowId xmlns:a16="http://schemas.microsoft.com/office/drawing/2014/main" val="10011"/>
                  </a:ext>
                </a:extLst>
              </a:tr>
              <a:tr h="307991">
                <a:tc>
                  <a:txBody>
                    <a:bodyPr/>
                    <a:lstStyle/>
                    <a:p>
                      <a:r>
                        <a:rPr lang="nl-NL"/>
                        <a:t>……………</a:t>
                      </a:r>
                      <a:endParaRPr lang="nl-NL" dirty="0"/>
                    </a:p>
                  </a:txBody>
                  <a:tcPr/>
                </a:tc>
                <a:tc>
                  <a:txBody>
                    <a:bodyPr/>
                    <a:lstStyle/>
                    <a:p>
                      <a:r>
                        <a:rPr lang="nl-NL"/>
                        <a:t>……………</a:t>
                      </a:r>
                      <a:endParaRPr lang="nl-NL" dirty="0"/>
                    </a:p>
                  </a:txBody>
                  <a:tcPr/>
                </a:tc>
                <a:tc>
                  <a:txBody>
                    <a:bodyPr/>
                    <a:lstStyle/>
                    <a:p>
                      <a:r>
                        <a:rPr lang="nl-NL"/>
                        <a:t>……………</a:t>
                      </a:r>
                      <a:endParaRPr lang="nl-NL" dirty="0"/>
                    </a:p>
                  </a:txBody>
                  <a:tcPr/>
                </a:tc>
                <a:extLst>
                  <a:ext uri="{0D108BD9-81ED-4DB2-BD59-A6C34878D82A}">
                    <a16:rowId xmlns:a16="http://schemas.microsoft.com/office/drawing/2014/main" val="10012"/>
                  </a:ext>
                </a:extLst>
              </a:tr>
              <a:tr h="307991">
                <a:tc>
                  <a:txBody>
                    <a:bodyPr/>
                    <a:lstStyle/>
                    <a:p>
                      <a:r>
                        <a:rPr lang="nl-NL"/>
                        <a:t>……………</a:t>
                      </a:r>
                      <a:endParaRPr lang="nl-NL" dirty="0"/>
                    </a:p>
                  </a:txBody>
                  <a:tcPr/>
                </a:tc>
                <a:tc>
                  <a:txBody>
                    <a:bodyPr/>
                    <a:lstStyle/>
                    <a:p>
                      <a:r>
                        <a:rPr lang="nl-NL"/>
                        <a:t>……………</a:t>
                      </a:r>
                      <a:endParaRPr lang="nl-NL" dirty="0"/>
                    </a:p>
                  </a:txBody>
                  <a:tcPr/>
                </a:tc>
                <a:tc>
                  <a:txBody>
                    <a:bodyPr/>
                    <a:lstStyle/>
                    <a:p>
                      <a:r>
                        <a:rPr lang="nl-NL"/>
                        <a:t>……………</a:t>
                      </a:r>
                      <a:endParaRPr lang="nl-NL" dirty="0"/>
                    </a:p>
                  </a:txBody>
                  <a:tcPr/>
                </a:tc>
                <a:extLst>
                  <a:ext uri="{0D108BD9-81ED-4DB2-BD59-A6C34878D82A}">
                    <a16:rowId xmlns:a16="http://schemas.microsoft.com/office/drawing/2014/main" val="10013"/>
                  </a:ext>
                </a:extLst>
              </a:tr>
              <a:tr h="307991">
                <a:tc>
                  <a:txBody>
                    <a:bodyPr/>
                    <a:lstStyle/>
                    <a:p>
                      <a:r>
                        <a:rPr lang="nl-NL" dirty="0"/>
                        <a:t>……………</a:t>
                      </a:r>
                    </a:p>
                  </a:txBody>
                  <a:tcPr/>
                </a:tc>
                <a:tc>
                  <a:txBody>
                    <a:bodyPr/>
                    <a:lstStyle/>
                    <a:p>
                      <a:r>
                        <a:rPr lang="nl-NL" dirty="0"/>
                        <a:t>……………</a:t>
                      </a:r>
                    </a:p>
                  </a:txBody>
                  <a:tcPr/>
                </a:tc>
                <a:tc>
                  <a:txBody>
                    <a:bodyPr/>
                    <a:lstStyle/>
                    <a:p>
                      <a:r>
                        <a:rPr lang="nl-NL" dirty="0"/>
                        <a:t>……………</a:t>
                      </a:r>
                    </a:p>
                  </a:txBody>
                  <a:tcPr/>
                </a:tc>
                <a:extLst>
                  <a:ext uri="{0D108BD9-81ED-4DB2-BD59-A6C34878D82A}">
                    <a16:rowId xmlns:a16="http://schemas.microsoft.com/office/drawing/2014/main" val="10014"/>
                  </a:ext>
                </a:extLst>
              </a:tr>
              <a:tr h="307991">
                <a:tc>
                  <a:txBody>
                    <a:bodyPr/>
                    <a:lstStyle/>
                    <a:p>
                      <a:r>
                        <a:rPr lang="nl-NL"/>
                        <a:t>……………</a:t>
                      </a:r>
                      <a:endParaRPr lang="nl-NL" dirty="0"/>
                    </a:p>
                  </a:txBody>
                  <a:tcPr/>
                </a:tc>
                <a:tc>
                  <a:txBody>
                    <a:bodyPr/>
                    <a:lstStyle/>
                    <a:p>
                      <a:r>
                        <a:rPr lang="nl-NL"/>
                        <a:t>……………</a:t>
                      </a:r>
                      <a:endParaRPr lang="nl-NL" dirty="0"/>
                    </a:p>
                  </a:txBody>
                  <a:tcPr/>
                </a:tc>
                <a:tc>
                  <a:txBody>
                    <a:bodyPr/>
                    <a:lstStyle/>
                    <a:p>
                      <a:r>
                        <a:rPr lang="nl-NL" dirty="0"/>
                        <a:t>……………</a:t>
                      </a:r>
                    </a:p>
                  </a:txBody>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802186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7334" y="609600"/>
            <a:ext cx="8596668" cy="1041779"/>
          </a:xfrm>
        </p:spPr>
        <p:txBody>
          <a:bodyPr/>
          <a:lstStyle/>
          <a:p>
            <a:endParaRPr lang="nl-NL" dirty="0"/>
          </a:p>
        </p:txBody>
      </p:sp>
      <p:sp>
        <p:nvSpPr>
          <p:cNvPr id="3" name="Tijdelijke aanduiding voor inhoud 2"/>
          <p:cNvSpPr>
            <a:spLocks noGrp="1"/>
          </p:cNvSpPr>
          <p:nvPr>
            <p:ph idx="1"/>
          </p:nvPr>
        </p:nvSpPr>
        <p:spPr>
          <a:xfrm>
            <a:off x="677334" y="1651379"/>
            <a:ext cx="8596668" cy="3880773"/>
          </a:xfrm>
        </p:spPr>
        <p:txBody>
          <a:bodyPr>
            <a:normAutofit/>
          </a:bodyPr>
          <a:lstStyle/>
          <a:p>
            <a:endParaRPr lang="nl-NL" sz="3200" dirty="0"/>
          </a:p>
        </p:txBody>
      </p:sp>
    </p:spTree>
    <p:extLst>
      <p:ext uri="{BB962C8B-B14F-4D97-AF65-F5344CB8AC3E}">
        <p14:creationId xmlns:p14="http://schemas.microsoft.com/office/powerpoint/2010/main" val="426706853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77980E2F14CBA4BA6B270B5DDE51691" ma:contentTypeVersion="0" ma:contentTypeDescription="Een nieuw document maken." ma:contentTypeScope="" ma:versionID="491b626db2299002498989a88b7eb45c">
  <xsd:schema xmlns:xsd="http://www.w3.org/2001/XMLSchema" xmlns:xs="http://www.w3.org/2001/XMLSchema" xmlns:p="http://schemas.microsoft.com/office/2006/metadata/properties" targetNamespace="http://schemas.microsoft.com/office/2006/metadata/properties" ma:root="true" ma:fieldsID="1fa4fdb38d48e360b35bafe9c3d25c0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385764E-FB60-4564-A8CF-A6BA068E885C}">
  <ds:schemaRef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www.w3.org/XML/1998/namespace"/>
    <ds:schemaRef ds:uri="http://schemas.microsoft.com/office/infopath/2007/PartnerControls"/>
    <ds:schemaRef ds:uri="http://purl.org/dc/dcmitype/"/>
    <ds:schemaRef ds:uri="http://purl.org/dc/terms/"/>
  </ds:schemaRefs>
</ds:datastoreItem>
</file>

<file path=customXml/itemProps2.xml><?xml version="1.0" encoding="utf-8"?>
<ds:datastoreItem xmlns:ds="http://schemas.openxmlformats.org/officeDocument/2006/customXml" ds:itemID="{E02DDEA5-92F2-4D36-B625-0A95D5EE5703}">
  <ds:schemaRefs>
    <ds:schemaRef ds:uri="http://schemas.microsoft.com/sharepoint/v3/contenttype/forms"/>
  </ds:schemaRefs>
</ds:datastoreItem>
</file>

<file path=customXml/itemProps3.xml><?xml version="1.0" encoding="utf-8"?>
<ds:datastoreItem xmlns:ds="http://schemas.openxmlformats.org/officeDocument/2006/customXml" ds:itemID="{B5FD4E0E-33E3-460F-BC92-C535274845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Facet</Template>
  <TotalTime>409</TotalTime>
  <Words>309</Words>
  <Application>Microsoft Office PowerPoint</Application>
  <PresentationFormat>Breedbeeld</PresentationFormat>
  <Paragraphs>73</Paragraphs>
  <Slides>6</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6</vt:i4>
      </vt:variant>
    </vt:vector>
  </HeadingPairs>
  <TitlesOfParts>
    <vt:vector size="11" baseType="lpstr">
      <vt:lpstr>Arial</vt:lpstr>
      <vt:lpstr>Calibri</vt:lpstr>
      <vt:lpstr>Trebuchet MS</vt:lpstr>
      <vt:lpstr>Wingdings 3</vt:lpstr>
      <vt:lpstr>Facet</vt:lpstr>
      <vt:lpstr>Ongedierte</vt:lpstr>
      <vt:lpstr>Leerdoelen en nut:</vt:lpstr>
      <vt:lpstr>Ongedierte kan je indelen in 6 groepen. Welke groepen zijn dit?</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Bestrijdingsmethoden</dc:title>
  <dc:creator>Jannie Velthuis</dc:creator>
  <cp:lastModifiedBy>Joyce Vonk</cp:lastModifiedBy>
  <cp:revision>40</cp:revision>
  <dcterms:created xsi:type="dcterms:W3CDTF">2015-02-18T08:39:48Z</dcterms:created>
  <dcterms:modified xsi:type="dcterms:W3CDTF">2021-09-27T07:39:39Z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0x010100F77980E2F14CBA4BA6B270B5DDE51691</vt:lpwstr>
  </property>
  <property fmtid="{D5CDD505-2E9C-101B-9397-08002B2CF9AE}" pid="3" name="IsMyDocuments">
    <vt:bool>true</vt:bool>
  </property>
</Properties>
</file>